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56" r:id="rId5"/>
    <p:sldId id="277" r:id="rId6"/>
    <p:sldId id="278" r:id="rId7"/>
    <p:sldId id="286" r:id="rId8"/>
    <p:sldId id="285" r:id="rId9"/>
    <p:sldId id="295" r:id="rId10"/>
    <p:sldId id="296" r:id="rId11"/>
    <p:sldId id="279" r:id="rId12"/>
    <p:sldId id="282" r:id="rId13"/>
    <p:sldId id="290" r:id="rId14"/>
    <p:sldId id="291" r:id="rId15"/>
    <p:sldId id="289" r:id="rId16"/>
    <p:sldId id="293" r:id="rId17"/>
    <p:sldId id="294" r:id="rId18"/>
    <p:sldId id="297" r:id="rId19"/>
    <p:sldId id="298" r:id="rId20"/>
    <p:sldId id="299" r:id="rId21"/>
    <p:sldId id="30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 autoAdjust="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2B0078-F23B-4203-B463-8878049467A4}" type="doc">
      <dgm:prSet loTypeId="urn:microsoft.com/office/officeart/2018/2/layout/IconVerticalSolidList" loCatId="icon" qsTypeId="urn:microsoft.com/office/officeart/2005/8/quickstyle/3d1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789BFE-89CB-4C38-A000-9E56F0A4999C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IN" dirty="0"/>
            <a:t>In simple it is an </a:t>
          </a:r>
          <a:br>
            <a:rPr lang="en-IN" dirty="0"/>
          </a:br>
          <a:r>
            <a:rPr lang="en-IN" dirty="0"/>
            <a:t>ID card OCR machine</a:t>
          </a:r>
          <a:endParaRPr lang="en-US" dirty="0"/>
        </a:p>
      </dgm:t>
    </dgm:pt>
    <dgm:pt modelId="{469ABEB1-5B40-4CAE-83E0-2044BF8F8F69}" type="parTrans" cxnId="{0A42CE99-598E-4CF8-8824-8698126A84A5}">
      <dgm:prSet/>
      <dgm:spPr/>
      <dgm:t>
        <a:bodyPr/>
        <a:lstStyle/>
        <a:p>
          <a:endParaRPr lang="en-US"/>
        </a:p>
      </dgm:t>
    </dgm:pt>
    <dgm:pt modelId="{712AF1D1-F156-44A1-813B-1F1D9B248E4F}" type="sibTrans" cxnId="{0A42CE99-598E-4CF8-8824-8698126A84A5}">
      <dgm:prSet/>
      <dgm:spPr/>
      <dgm:t>
        <a:bodyPr/>
        <a:lstStyle/>
        <a:p>
          <a:endParaRPr lang="en-US"/>
        </a:p>
      </dgm:t>
    </dgm:pt>
    <dgm:pt modelId="{1D93FF08-09E7-4D5D-943D-61398B0D2477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IN" dirty="0"/>
            <a:t>Remote automatic verification systems </a:t>
          </a:r>
          <a:endParaRPr lang="en-US" dirty="0"/>
        </a:p>
      </dgm:t>
    </dgm:pt>
    <dgm:pt modelId="{EFDCD93B-35AE-41B6-BEB4-26E9F4E5871B}" type="parTrans" cxnId="{431BE4C4-F2D4-42D0-8E4A-DF87FE2D73E0}">
      <dgm:prSet/>
      <dgm:spPr/>
      <dgm:t>
        <a:bodyPr/>
        <a:lstStyle/>
        <a:p>
          <a:endParaRPr lang="en-US"/>
        </a:p>
      </dgm:t>
    </dgm:pt>
    <dgm:pt modelId="{EB2D1931-B907-40B6-A65A-944821B55157}" type="sibTrans" cxnId="{431BE4C4-F2D4-42D0-8E4A-DF87FE2D73E0}">
      <dgm:prSet/>
      <dgm:spPr/>
      <dgm:t>
        <a:bodyPr/>
        <a:lstStyle/>
        <a:p>
          <a:endParaRPr lang="en-US"/>
        </a:p>
      </dgm:t>
    </dgm:pt>
    <dgm:pt modelId="{3C4D292E-6439-4872-889E-12F60678DFC4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IN" dirty="0"/>
            <a:t>Banking, E-Commerce, Financial Technologies</a:t>
          </a:r>
          <a:endParaRPr lang="en-US" dirty="0"/>
        </a:p>
      </dgm:t>
    </dgm:pt>
    <dgm:pt modelId="{09590526-E655-4E55-9117-6F1514714F33}" type="parTrans" cxnId="{A41A8C9E-04B4-4934-A1AF-22F2721F9CBC}">
      <dgm:prSet/>
      <dgm:spPr/>
      <dgm:t>
        <a:bodyPr/>
        <a:lstStyle/>
        <a:p>
          <a:endParaRPr lang="en-US"/>
        </a:p>
      </dgm:t>
    </dgm:pt>
    <dgm:pt modelId="{E1EBE298-4143-4E0E-AE73-AB54E05CFB16}" type="sibTrans" cxnId="{A41A8C9E-04B4-4934-A1AF-22F2721F9CBC}">
      <dgm:prSet/>
      <dgm:spPr/>
      <dgm:t>
        <a:bodyPr/>
        <a:lstStyle/>
        <a:p>
          <a:endParaRPr lang="en-US"/>
        </a:p>
      </dgm:t>
    </dgm:pt>
    <dgm:pt modelId="{0F824B9E-2CF0-4A63-9F1A-D466FFA8EC00}" type="pres">
      <dgm:prSet presAssocID="{E12B0078-F23B-4203-B463-8878049467A4}" presName="root" presStyleCnt="0">
        <dgm:presLayoutVars>
          <dgm:dir/>
          <dgm:resizeHandles val="exact"/>
        </dgm:presLayoutVars>
      </dgm:prSet>
      <dgm:spPr/>
    </dgm:pt>
    <dgm:pt modelId="{5AED7B7B-551F-449E-AE62-E837A5FCFA55}" type="pres">
      <dgm:prSet presAssocID="{21789BFE-89CB-4C38-A000-9E56F0A4999C}" presName="compNode" presStyleCnt="0"/>
      <dgm:spPr/>
    </dgm:pt>
    <dgm:pt modelId="{FBEC8E55-E6A9-4C43-88FE-2B581E0F196E}" type="pres">
      <dgm:prSet presAssocID="{21789BFE-89CB-4C38-A000-9E56F0A4999C}" presName="bgRect" presStyleLbl="bgShp" presStyleIdx="0" presStyleCnt="3"/>
      <dgm:spPr/>
    </dgm:pt>
    <dgm:pt modelId="{2453B1C5-EF36-4122-83D1-29846749C5E9}" type="pres">
      <dgm:prSet presAssocID="{21789BFE-89CB-4C38-A000-9E56F0A499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92333F2D-F646-45FD-AD92-B7A19C559005}" type="pres">
      <dgm:prSet presAssocID="{21789BFE-89CB-4C38-A000-9E56F0A4999C}" presName="spaceRect" presStyleCnt="0"/>
      <dgm:spPr/>
    </dgm:pt>
    <dgm:pt modelId="{FEFD79A9-6819-4F9B-BDDC-DE2ADC9C2BE2}" type="pres">
      <dgm:prSet presAssocID="{21789BFE-89CB-4C38-A000-9E56F0A4999C}" presName="parTx" presStyleLbl="revTx" presStyleIdx="0" presStyleCnt="3" custScaleX="85282" custScaleY="90713">
        <dgm:presLayoutVars>
          <dgm:chMax val="0"/>
          <dgm:chPref val="0"/>
        </dgm:presLayoutVars>
      </dgm:prSet>
      <dgm:spPr/>
    </dgm:pt>
    <dgm:pt modelId="{B2667A02-B599-4884-B8B7-CCFAC23286F1}" type="pres">
      <dgm:prSet presAssocID="{712AF1D1-F156-44A1-813B-1F1D9B248E4F}" presName="sibTrans" presStyleCnt="0"/>
      <dgm:spPr/>
    </dgm:pt>
    <dgm:pt modelId="{0708A74D-5FAA-43AC-85E6-7CFD2BF132C2}" type="pres">
      <dgm:prSet presAssocID="{1D93FF08-09E7-4D5D-943D-61398B0D2477}" presName="compNode" presStyleCnt="0"/>
      <dgm:spPr/>
    </dgm:pt>
    <dgm:pt modelId="{31DF29B3-770E-446A-9FC4-1EE37DD39BFE}" type="pres">
      <dgm:prSet presAssocID="{1D93FF08-09E7-4D5D-943D-61398B0D2477}" presName="bgRect" presStyleLbl="bgShp" presStyleIdx="1" presStyleCnt="3" custLinFactNeighborX="-1618" custLinFactNeighborY="1016"/>
      <dgm:spPr/>
    </dgm:pt>
    <dgm:pt modelId="{4318811F-F452-4DA9-B470-2A9A5AE8F034}" type="pres">
      <dgm:prSet presAssocID="{1D93FF08-09E7-4D5D-943D-61398B0D24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24834FB3-0A48-4809-9EC9-1AC73DDB591C}" type="pres">
      <dgm:prSet presAssocID="{1D93FF08-09E7-4D5D-943D-61398B0D2477}" presName="spaceRect" presStyleCnt="0"/>
      <dgm:spPr/>
    </dgm:pt>
    <dgm:pt modelId="{10D810A3-1D7E-4092-BB56-9A02073F7830}" type="pres">
      <dgm:prSet presAssocID="{1D93FF08-09E7-4D5D-943D-61398B0D2477}" presName="parTx" presStyleLbl="revTx" presStyleIdx="1" presStyleCnt="3" custScaleX="95094" custScaleY="94401">
        <dgm:presLayoutVars>
          <dgm:chMax val="0"/>
          <dgm:chPref val="0"/>
        </dgm:presLayoutVars>
      </dgm:prSet>
      <dgm:spPr/>
    </dgm:pt>
    <dgm:pt modelId="{A3E2BA8B-2627-4BE4-876E-2E8C8B27DC10}" type="pres">
      <dgm:prSet presAssocID="{EB2D1931-B907-40B6-A65A-944821B55157}" presName="sibTrans" presStyleCnt="0"/>
      <dgm:spPr/>
    </dgm:pt>
    <dgm:pt modelId="{85D32EE4-5D80-4288-823B-FBF93FE120AF}" type="pres">
      <dgm:prSet presAssocID="{3C4D292E-6439-4872-889E-12F60678DFC4}" presName="compNode" presStyleCnt="0"/>
      <dgm:spPr/>
    </dgm:pt>
    <dgm:pt modelId="{27700A1F-0952-4726-8301-5624ABC17AE6}" type="pres">
      <dgm:prSet presAssocID="{3C4D292E-6439-4872-889E-12F60678DFC4}" presName="bgRect" presStyleLbl="bgShp" presStyleIdx="2" presStyleCnt="3" custLinFactNeighborX="-5112" custLinFactNeighborY="3946"/>
      <dgm:spPr/>
    </dgm:pt>
    <dgm:pt modelId="{3CE31542-FDE3-4BEF-A4BB-7A9C5FA82792}" type="pres">
      <dgm:prSet presAssocID="{3C4D292E-6439-4872-889E-12F60678DFC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A8D4D6E-3D73-4309-B218-E2E85DB9AB83}" type="pres">
      <dgm:prSet presAssocID="{3C4D292E-6439-4872-889E-12F60678DFC4}" presName="spaceRect" presStyleCnt="0"/>
      <dgm:spPr/>
    </dgm:pt>
    <dgm:pt modelId="{9501EBB3-119C-458E-8D66-74486B6A3895}" type="pres">
      <dgm:prSet presAssocID="{3C4D292E-6439-4872-889E-12F60678DFC4}" presName="parTx" presStyleLbl="revTx" presStyleIdx="2" presStyleCnt="3" custScaleX="79930" custScaleY="85347">
        <dgm:presLayoutVars>
          <dgm:chMax val="0"/>
          <dgm:chPref val="0"/>
        </dgm:presLayoutVars>
      </dgm:prSet>
      <dgm:spPr/>
    </dgm:pt>
  </dgm:ptLst>
  <dgm:cxnLst>
    <dgm:cxn modelId="{862A150F-CD28-45F1-9011-D48CF5E66576}" type="presOf" srcId="{1D93FF08-09E7-4D5D-943D-61398B0D2477}" destId="{10D810A3-1D7E-4092-BB56-9A02073F7830}" srcOrd="0" destOrd="0" presId="urn:microsoft.com/office/officeart/2018/2/layout/IconVerticalSolidList"/>
    <dgm:cxn modelId="{08ED4B62-8FFE-4436-B0D0-F5390B693792}" type="presOf" srcId="{3C4D292E-6439-4872-889E-12F60678DFC4}" destId="{9501EBB3-119C-458E-8D66-74486B6A3895}" srcOrd="0" destOrd="0" presId="urn:microsoft.com/office/officeart/2018/2/layout/IconVerticalSolidList"/>
    <dgm:cxn modelId="{0A42CE99-598E-4CF8-8824-8698126A84A5}" srcId="{E12B0078-F23B-4203-B463-8878049467A4}" destId="{21789BFE-89CB-4C38-A000-9E56F0A4999C}" srcOrd="0" destOrd="0" parTransId="{469ABEB1-5B40-4CAE-83E0-2044BF8F8F69}" sibTransId="{712AF1D1-F156-44A1-813B-1F1D9B248E4F}"/>
    <dgm:cxn modelId="{A41A8C9E-04B4-4934-A1AF-22F2721F9CBC}" srcId="{E12B0078-F23B-4203-B463-8878049467A4}" destId="{3C4D292E-6439-4872-889E-12F60678DFC4}" srcOrd="2" destOrd="0" parTransId="{09590526-E655-4E55-9117-6F1514714F33}" sibTransId="{E1EBE298-4143-4E0E-AE73-AB54E05CFB16}"/>
    <dgm:cxn modelId="{AE79FEAB-21F4-458A-B86A-6652735C6131}" type="presOf" srcId="{E12B0078-F23B-4203-B463-8878049467A4}" destId="{0F824B9E-2CF0-4A63-9F1A-D466FFA8EC00}" srcOrd="0" destOrd="0" presId="urn:microsoft.com/office/officeart/2018/2/layout/IconVerticalSolidList"/>
    <dgm:cxn modelId="{431BE4C4-F2D4-42D0-8E4A-DF87FE2D73E0}" srcId="{E12B0078-F23B-4203-B463-8878049467A4}" destId="{1D93FF08-09E7-4D5D-943D-61398B0D2477}" srcOrd="1" destOrd="0" parTransId="{EFDCD93B-35AE-41B6-BEB4-26E9F4E5871B}" sibTransId="{EB2D1931-B907-40B6-A65A-944821B55157}"/>
    <dgm:cxn modelId="{2FD0B6D2-E50F-410F-82BD-777C59D0D5A7}" type="presOf" srcId="{21789BFE-89CB-4C38-A000-9E56F0A4999C}" destId="{FEFD79A9-6819-4F9B-BDDC-DE2ADC9C2BE2}" srcOrd="0" destOrd="0" presId="urn:microsoft.com/office/officeart/2018/2/layout/IconVerticalSolidList"/>
    <dgm:cxn modelId="{452F800D-4168-4393-8172-169C7DA88ACB}" type="presParOf" srcId="{0F824B9E-2CF0-4A63-9F1A-D466FFA8EC00}" destId="{5AED7B7B-551F-449E-AE62-E837A5FCFA55}" srcOrd="0" destOrd="0" presId="urn:microsoft.com/office/officeart/2018/2/layout/IconVerticalSolidList"/>
    <dgm:cxn modelId="{D24E2BEB-8E39-4C4F-876E-FC18E064B343}" type="presParOf" srcId="{5AED7B7B-551F-449E-AE62-E837A5FCFA55}" destId="{FBEC8E55-E6A9-4C43-88FE-2B581E0F196E}" srcOrd="0" destOrd="0" presId="urn:microsoft.com/office/officeart/2018/2/layout/IconVerticalSolidList"/>
    <dgm:cxn modelId="{037ADB35-614D-40B4-AEB5-7D42600F4612}" type="presParOf" srcId="{5AED7B7B-551F-449E-AE62-E837A5FCFA55}" destId="{2453B1C5-EF36-4122-83D1-29846749C5E9}" srcOrd="1" destOrd="0" presId="urn:microsoft.com/office/officeart/2018/2/layout/IconVerticalSolidList"/>
    <dgm:cxn modelId="{BB70B616-9BB9-4AA1-806B-5F0F0D29C5D8}" type="presParOf" srcId="{5AED7B7B-551F-449E-AE62-E837A5FCFA55}" destId="{92333F2D-F646-45FD-AD92-B7A19C559005}" srcOrd="2" destOrd="0" presId="urn:microsoft.com/office/officeart/2018/2/layout/IconVerticalSolidList"/>
    <dgm:cxn modelId="{87D6B1D2-89DC-4A79-822F-AF975773A0C0}" type="presParOf" srcId="{5AED7B7B-551F-449E-AE62-E837A5FCFA55}" destId="{FEFD79A9-6819-4F9B-BDDC-DE2ADC9C2BE2}" srcOrd="3" destOrd="0" presId="urn:microsoft.com/office/officeart/2018/2/layout/IconVerticalSolidList"/>
    <dgm:cxn modelId="{8650CD34-028F-4F94-8CFB-B7D4E4EFA8FC}" type="presParOf" srcId="{0F824B9E-2CF0-4A63-9F1A-D466FFA8EC00}" destId="{B2667A02-B599-4884-B8B7-CCFAC23286F1}" srcOrd="1" destOrd="0" presId="urn:microsoft.com/office/officeart/2018/2/layout/IconVerticalSolidList"/>
    <dgm:cxn modelId="{A664F9E4-2443-4831-9908-BC52928FE9A7}" type="presParOf" srcId="{0F824B9E-2CF0-4A63-9F1A-D466FFA8EC00}" destId="{0708A74D-5FAA-43AC-85E6-7CFD2BF132C2}" srcOrd="2" destOrd="0" presId="urn:microsoft.com/office/officeart/2018/2/layout/IconVerticalSolidList"/>
    <dgm:cxn modelId="{C3080FC6-4576-40C9-8D61-E31726ABDE92}" type="presParOf" srcId="{0708A74D-5FAA-43AC-85E6-7CFD2BF132C2}" destId="{31DF29B3-770E-446A-9FC4-1EE37DD39BFE}" srcOrd="0" destOrd="0" presId="urn:microsoft.com/office/officeart/2018/2/layout/IconVerticalSolidList"/>
    <dgm:cxn modelId="{15D769B8-23AA-46BC-8157-71C8101EA266}" type="presParOf" srcId="{0708A74D-5FAA-43AC-85E6-7CFD2BF132C2}" destId="{4318811F-F452-4DA9-B470-2A9A5AE8F034}" srcOrd="1" destOrd="0" presId="urn:microsoft.com/office/officeart/2018/2/layout/IconVerticalSolidList"/>
    <dgm:cxn modelId="{4B4FB7FA-7D06-4BA6-96CB-7A83F41C3A82}" type="presParOf" srcId="{0708A74D-5FAA-43AC-85E6-7CFD2BF132C2}" destId="{24834FB3-0A48-4809-9EC9-1AC73DDB591C}" srcOrd="2" destOrd="0" presId="urn:microsoft.com/office/officeart/2018/2/layout/IconVerticalSolidList"/>
    <dgm:cxn modelId="{4614C720-7F0C-44FC-AEAD-E0EAC0A110BA}" type="presParOf" srcId="{0708A74D-5FAA-43AC-85E6-7CFD2BF132C2}" destId="{10D810A3-1D7E-4092-BB56-9A02073F7830}" srcOrd="3" destOrd="0" presId="urn:microsoft.com/office/officeart/2018/2/layout/IconVerticalSolidList"/>
    <dgm:cxn modelId="{BF5CC848-A903-43E8-B227-D27E6E39346A}" type="presParOf" srcId="{0F824B9E-2CF0-4A63-9F1A-D466FFA8EC00}" destId="{A3E2BA8B-2627-4BE4-876E-2E8C8B27DC10}" srcOrd="3" destOrd="0" presId="urn:microsoft.com/office/officeart/2018/2/layout/IconVerticalSolidList"/>
    <dgm:cxn modelId="{3DED24F3-C669-4A42-AFD3-45294BE38229}" type="presParOf" srcId="{0F824B9E-2CF0-4A63-9F1A-D466FFA8EC00}" destId="{85D32EE4-5D80-4288-823B-FBF93FE120AF}" srcOrd="4" destOrd="0" presId="urn:microsoft.com/office/officeart/2018/2/layout/IconVerticalSolidList"/>
    <dgm:cxn modelId="{1D669E62-F30D-410F-8D07-94B946F37BE4}" type="presParOf" srcId="{85D32EE4-5D80-4288-823B-FBF93FE120AF}" destId="{27700A1F-0952-4726-8301-5624ABC17AE6}" srcOrd="0" destOrd="0" presId="urn:microsoft.com/office/officeart/2018/2/layout/IconVerticalSolidList"/>
    <dgm:cxn modelId="{05FFA737-6ED3-4CF2-AC88-39003569ACA9}" type="presParOf" srcId="{85D32EE4-5D80-4288-823B-FBF93FE120AF}" destId="{3CE31542-FDE3-4BEF-A4BB-7A9C5FA82792}" srcOrd="1" destOrd="0" presId="urn:microsoft.com/office/officeart/2018/2/layout/IconVerticalSolidList"/>
    <dgm:cxn modelId="{3D91EB5E-9AFC-40C1-B752-918D82E4F980}" type="presParOf" srcId="{85D32EE4-5D80-4288-823B-FBF93FE120AF}" destId="{EA8D4D6E-3D73-4309-B218-E2E85DB9AB83}" srcOrd="2" destOrd="0" presId="urn:microsoft.com/office/officeart/2018/2/layout/IconVerticalSolidList"/>
    <dgm:cxn modelId="{A4C37322-3CCD-42DE-9C1F-F24173D1A3E3}" type="presParOf" srcId="{85D32EE4-5D80-4288-823B-FBF93FE120AF}" destId="{9501EBB3-119C-458E-8D66-74486B6A38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Segmentation of id card from original image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Recognition of information printed on the segmented id card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2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 with solid fill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2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2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C8E55-E6A9-4C43-88FE-2B581E0F196E}">
      <dsp:nvSpPr>
        <dsp:cNvPr id="0" name=""/>
        <dsp:cNvSpPr/>
      </dsp:nvSpPr>
      <dsp:spPr>
        <a:xfrm>
          <a:off x="0" y="600"/>
          <a:ext cx="5724144" cy="1405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bg1">
                <a:lumMod val="95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453B1C5-EF36-4122-83D1-29846749C5E9}">
      <dsp:nvSpPr>
        <dsp:cNvPr id="0" name=""/>
        <dsp:cNvSpPr/>
      </dsp:nvSpPr>
      <dsp:spPr>
        <a:xfrm>
          <a:off x="425232" y="316889"/>
          <a:ext cx="773150" cy="7731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FD79A9-6819-4F9B-BDDC-DE2ADC9C2BE2}">
      <dsp:nvSpPr>
        <dsp:cNvPr id="0" name=""/>
        <dsp:cNvSpPr/>
      </dsp:nvSpPr>
      <dsp:spPr>
        <a:xfrm>
          <a:off x="1925373" y="65875"/>
          <a:ext cx="3497012" cy="1275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In simple it is an </a:t>
          </a:r>
          <a:br>
            <a:rPr lang="en-IN" sz="2500" kern="1200" dirty="0"/>
          </a:br>
          <a:r>
            <a:rPr lang="en-IN" sz="2500" kern="1200" dirty="0"/>
            <a:t>ID card OCR machine</a:t>
          </a:r>
          <a:endParaRPr lang="en-US" sz="2500" kern="1200" dirty="0"/>
        </a:p>
      </dsp:txBody>
      <dsp:txXfrm>
        <a:off x="1925373" y="65875"/>
        <a:ext cx="3497012" cy="1275178"/>
      </dsp:txXfrm>
    </dsp:sp>
    <dsp:sp modelId="{31DF29B3-770E-446A-9FC4-1EE37DD39BFE}">
      <dsp:nvSpPr>
        <dsp:cNvPr id="0" name=""/>
        <dsp:cNvSpPr/>
      </dsp:nvSpPr>
      <dsp:spPr>
        <a:xfrm>
          <a:off x="0" y="1772043"/>
          <a:ext cx="5724144" cy="1405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bg1">
                <a:lumMod val="95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318811F-F452-4DA9-B470-2A9A5AE8F034}">
      <dsp:nvSpPr>
        <dsp:cNvPr id="0" name=""/>
        <dsp:cNvSpPr/>
      </dsp:nvSpPr>
      <dsp:spPr>
        <a:xfrm>
          <a:off x="425232" y="2074049"/>
          <a:ext cx="773150" cy="7731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D810A3-1D7E-4092-BB56-9A02073F7830}">
      <dsp:nvSpPr>
        <dsp:cNvPr id="0" name=""/>
        <dsp:cNvSpPr/>
      </dsp:nvSpPr>
      <dsp:spPr>
        <a:xfrm>
          <a:off x="1724201" y="1797114"/>
          <a:ext cx="3899356" cy="132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Remote automatic verification systems </a:t>
          </a:r>
          <a:endParaRPr lang="en-US" sz="2500" kern="1200" dirty="0"/>
        </a:p>
      </dsp:txBody>
      <dsp:txXfrm>
        <a:off x="1724201" y="1797114"/>
        <a:ext cx="3899356" cy="1327021"/>
      </dsp:txXfrm>
    </dsp:sp>
    <dsp:sp modelId="{27700A1F-0952-4726-8301-5624ABC17AE6}">
      <dsp:nvSpPr>
        <dsp:cNvPr id="0" name=""/>
        <dsp:cNvSpPr/>
      </dsp:nvSpPr>
      <dsp:spPr>
        <a:xfrm>
          <a:off x="0" y="3515521"/>
          <a:ext cx="5724144" cy="1405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bg1">
                <a:lumMod val="95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CE31542-FDE3-4BEF-A4BB-7A9C5FA82792}">
      <dsp:nvSpPr>
        <dsp:cNvPr id="0" name=""/>
        <dsp:cNvSpPr/>
      </dsp:nvSpPr>
      <dsp:spPr>
        <a:xfrm>
          <a:off x="425232" y="3831209"/>
          <a:ext cx="773150" cy="7731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01EBB3-119C-458E-8D66-74486B6A3895}">
      <dsp:nvSpPr>
        <dsp:cNvPr id="0" name=""/>
        <dsp:cNvSpPr/>
      </dsp:nvSpPr>
      <dsp:spPr>
        <a:xfrm>
          <a:off x="2035103" y="3617911"/>
          <a:ext cx="3277552" cy="119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Banking, E-Commerce, Financial Technologies</a:t>
          </a:r>
          <a:endParaRPr lang="en-US" sz="2500" kern="1200" dirty="0"/>
        </a:p>
      </dsp:txBody>
      <dsp:txXfrm>
        <a:off x="2035103" y="3617911"/>
        <a:ext cx="3277552" cy="1199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1647131" y="211362"/>
          <a:ext cx="2196000" cy="2196000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2115131" y="67936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945131" y="309136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Segmentation of id card from original image</a:t>
          </a:r>
        </a:p>
      </dsp:txBody>
      <dsp:txXfrm>
        <a:off x="945131" y="3091362"/>
        <a:ext cx="3600000" cy="720000"/>
      </dsp:txXfrm>
    </dsp:sp>
    <dsp:sp modelId="{BCD8CDD9-0C56-4401-ADB1-8B48DAB2C96F}">
      <dsp:nvSpPr>
        <dsp:cNvPr id="0" name=""/>
        <dsp:cNvSpPr/>
      </dsp:nvSpPr>
      <dsp:spPr>
        <a:xfrm>
          <a:off x="5877131" y="211362"/>
          <a:ext cx="2196000" cy="2196000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6345131" y="67936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5175131" y="309136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Recognition of information printed on the segmented id card</a:t>
          </a:r>
        </a:p>
      </dsp:txBody>
      <dsp:txXfrm>
        <a:off x="5175131" y="309136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2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%2F978-3-030-49076-8_26.pdf" TargetMode="External"/><Relationship Id="rId2" Type="http://schemas.openxmlformats.org/officeDocument/2006/relationships/hyperlink" Target="https://arxiv.org/pdf/1505.0459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1.12764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jp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jpg"/><Relationship Id="rId5" Type="http://schemas.openxmlformats.org/officeDocument/2006/relationships/image" Target="../media/image24.jpg"/><Relationship Id="rId10" Type="http://schemas.openxmlformats.org/officeDocument/2006/relationships/image" Target="../media/image25.png"/><Relationship Id="rId4" Type="http://schemas.openxmlformats.org/officeDocument/2006/relationships/image" Target="../media/image23.jp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3254" y="0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361004"/>
            <a:ext cx="7501651" cy="11589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SEGMENTATION AND RECOGNITION OF INFORMATION PRINTED ON ID CARDS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MADHANA GOPALAPURAM RAMESH RATHISH AADIRAJA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4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C0B37-70C9-4702-B164-A69B0FEA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Intersection over union</a:t>
            </a:r>
          </a:p>
        </p:txBody>
      </p:sp>
      <p:sp useBgFill="1">
        <p:nvSpPr>
          <p:cNvPr id="28" name="Rectangle 18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6AE825CC-45A2-47FF-A8CB-8A1C755C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44" y="1178355"/>
            <a:ext cx="5369052" cy="2214733"/>
          </a:xfrm>
          <a:prstGeom prst="rect">
            <a:avLst/>
          </a:prstGeom>
        </p:spPr>
      </p:pic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B2FEBE98-9CEA-46AB-9F2C-A266DE7B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9" y="569651"/>
            <a:ext cx="4618180" cy="360218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41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3FD3A-4B27-4028-BA57-0810F205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461F8B-A17E-4AE4-92BC-BA2E49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0F5BC-D76C-4D47-A597-702A5FF67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spc="200" dirty="0">
                <a:solidFill>
                  <a:srgbClr val="FFFFFF"/>
                </a:solidFill>
              </a:rPr>
              <a:t>Corner detection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450F13-FCAB-474F-93BB-70469013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0D1B513D-819E-4E97-A9AB-24C84432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388" y="461802"/>
            <a:ext cx="3135081" cy="557347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E7859C-56C8-49DC-ABF5-6C538427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B47C27-C95F-46B7-AB98-0CAFA6F3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17" y="461802"/>
            <a:ext cx="3132492" cy="55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19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B832D16-7558-4209-B5E6-60CFB7383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Oval 5">
            <a:extLst>
              <a:ext uri="{FF2B5EF4-FFF2-40B4-BE49-F238E27FC236}">
                <a16:creationId xmlns:a16="http://schemas.microsoft.com/office/drawing/2014/main" id="{0B201792-59B9-4FE8-9B2A-7F7A5AED0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1931C1-E9DE-4D66-831E-9ABDF157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A4CECB3-C22E-4C8B-BAF3-FF4CF5B40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67D0C5-73F7-42FF-B095-8F1E57AD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0ED8F-C2B9-4EA8-BF5B-7CF290FC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spc="200" dirty="0">
                <a:solidFill>
                  <a:srgbClr val="FFFFFF"/>
                </a:solidFill>
              </a:rPr>
              <a:t>PERSPECTIVE TRANSFORMATION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F8A763C-4D52-4D24-85B3-CA98F9B0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5" y="965070"/>
            <a:ext cx="3776814" cy="2314387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17E5BA-9A68-4F5E-8C0E-C94E4402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14C73F2-6925-4D25-B019-A2AAF3B3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6037730" y="2302274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F24C92C-BD4D-4E7A-A2A2-38D6CE2C9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map&#10;&#10;Description automatically generated">
            <a:extLst>
              <a:ext uri="{FF2B5EF4-FFF2-40B4-BE49-F238E27FC236}">
                <a16:creationId xmlns:a16="http://schemas.microsoft.com/office/drawing/2014/main" id="{3E3752E3-CF25-42B6-AA83-4734312D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872" y="3998225"/>
            <a:ext cx="3776814" cy="2421044"/>
          </a:xfrm>
          <a:prstGeom prst="rect">
            <a:avLst/>
          </a:prstGeom>
        </p:spPr>
      </p:pic>
      <p:pic>
        <p:nvPicPr>
          <p:cNvPr id="5" name="Picture 4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0713CE51-8484-477F-997E-41157125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575" y="402336"/>
            <a:ext cx="3616345" cy="60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61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EC5E5-358A-453D-8196-297083E1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Tesseract Ocr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6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671328-D80A-4B98-BFC2-DDFF6A0CF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FF"/>
                </a:solidFill>
              </a:rPr>
              <a:t> An open source text recognition OCR Engine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FF"/>
                </a:solidFill>
              </a:rPr>
              <a:t> Supports over 100 languages and has support for character and symbols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A34183D-3760-4764-A3EB-A7435A977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0903"/>
            <a:ext cx="5455921" cy="24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6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C5E5-358A-453D-8196-297083E1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IN" sz="4600" dirty="0"/>
              <a:t>Sub-processes to perform ocr</a:t>
            </a:r>
            <a:endParaRPr lang="en-GB" sz="4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671328-D80A-4B98-BFC2-DDFF6A0CF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 Pre-processing the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 Text localization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 Character segmentation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 Character 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 Post processing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4370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9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7DB10-E2C5-4EC4-9FD5-53BFB6FA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9720072" cy="149961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Final results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E5AD-DE00-4741-BDB9-6CE8279C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746" y="643465"/>
            <a:ext cx="5071872" cy="3606798"/>
          </a:xfrm>
        </p:spPr>
        <p:txBody>
          <a:bodyPr anchor="ctr">
            <a:normAutofit/>
          </a:bodyPr>
          <a:lstStyle/>
          <a:p>
            <a:r>
              <a:rPr lang="en-GB" sz="1400" i="0" dirty="0">
                <a:effectLst/>
              </a:rPr>
              <a:t>LETËRNJOFTIM ID REPUBLIKA E SHQIPËRISË REPUBLIC OF ALBANIA</a:t>
            </a:r>
            <a:br>
              <a:rPr lang="en-GB" sz="1400" i="0" dirty="0">
                <a:effectLst/>
              </a:rPr>
            </a:br>
            <a:r>
              <a:rPr lang="en-GB" sz="1400" i="0" dirty="0" err="1">
                <a:effectLst/>
              </a:rPr>
              <a:t>mbiemri</a:t>
            </a:r>
            <a:r>
              <a:rPr lang="en-GB" sz="1400" i="0" dirty="0">
                <a:effectLst/>
              </a:rPr>
              <a:t>/surname</a:t>
            </a:r>
            <a:br>
              <a:rPr lang="en-GB" sz="1400" i="0" dirty="0">
                <a:effectLst/>
              </a:rPr>
            </a:br>
            <a:r>
              <a:rPr lang="en-GB" sz="1400" i="0" dirty="0" err="1">
                <a:effectLst/>
              </a:rPr>
              <a:t>Agani</a:t>
            </a:r>
            <a:br>
              <a:rPr lang="en-GB" sz="1400" i="0" dirty="0">
                <a:effectLst/>
              </a:rPr>
            </a:br>
            <a:r>
              <a:rPr lang="en-GB" sz="1400" i="0" dirty="0">
                <a:effectLst/>
              </a:rPr>
              <a:t>emery/given name</a:t>
            </a:r>
            <a:br>
              <a:rPr lang="en-IN" sz="1400" i="0" dirty="0">
                <a:effectLst/>
              </a:rPr>
            </a:br>
            <a:r>
              <a:rPr lang="en-IN" sz="1400" i="0" dirty="0">
                <a:effectLst/>
              </a:rPr>
              <a:t>Adnan</a:t>
            </a:r>
            <a:br>
              <a:rPr lang="en-IN" sz="1400" i="0" dirty="0">
                <a:effectLst/>
              </a:rPr>
            </a:br>
            <a:r>
              <a:rPr lang="en-IN" sz="1400" i="0" dirty="0" err="1">
                <a:effectLst/>
              </a:rPr>
              <a:t>shtetësia</a:t>
            </a:r>
            <a:r>
              <a:rPr lang="en-IN" sz="1400" i="0" dirty="0">
                <a:effectLst/>
              </a:rPr>
              <a:t>/nationality </a:t>
            </a:r>
            <a:r>
              <a:rPr lang="en-IN" sz="1400" i="0" dirty="0" err="1">
                <a:effectLst/>
              </a:rPr>
              <a:t>nr.let</a:t>
            </a:r>
            <a:r>
              <a:rPr lang="en-GB" sz="1400" b="0" i="0" dirty="0" err="1">
                <a:effectLst/>
              </a:rPr>
              <a:t>ërnjoftim</a:t>
            </a:r>
            <a:r>
              <a:rPr lang="en-GB" sz="1400" b="0" i="0" dirty="0">
                <a:effectLst/>
              </a:rPr>
              <a:t>/card no.</a:t>
            </a:r>
            <a:r>
              <a:rPr lang="en-IN" sz="1400" i="0" dirty="0">
                <a:effectLst/>
              </a:rPr>
              <a:t>                 </a:t>
            </a:r>
            <a:br>
              <a:rPr lang="en-IN" sz="1400" i="0" dirty="0">
                <a:effectLst/>
              </a:rPr>
            </a:br>
            <a:r>
              <a:rPr lang="en-IN" sz="1400" i="0" dirty="0" err="1">
                <a:effectLst/>
              </a:rPr>
              <a:t>Shqiptare</a:t>
            </a:r>
            <a:r>
              <a:rPr lang="en-IN" sz="1400" dirty="0"/>
              <a:t>/Albanian 367253746</a:t>
            </a:r>
            <a:br>
              <a:rPr lang="en-IN" sz="1400" dirty="0"/>
            </a:br>
            <a:r>
              <a:rPr lang="en-IN" sz="1400" dirty="0" err="1"/>
              <a:t>vendlindja</a:t>
            </a:r>
            <a:r>
              <a:rPr lang="en-IN" sz="1400" dirty="0"/>
              <a:t>/place of birth </a:t>
            </a:r>
            <a:br>
              <a:rPr lang="en-IN" sz="1400" dirty="0"/>
            </a:br>
            <a:r>
              <a:rPr lang="en-IN" sz="1400" dirty="0" err="1"/>
              <a:t>Bulçar</a:t>
            </a:r>
            <a:r>
              <a:rPr lang="en-IN" sz="1400" dirty="0"/>
              <a:t>/ALB </a:t>
            </a:r>
            <a:br>
              <a:rPr lang="en-IN" sz="1400" dirty="0"/>
            </a:br>
            <a:r>
              <a:rPr lang="en-IN" sz="1400" dirty="0" err="1"/>
              <a:t>dat</a:t>
            </a:r>
            <a:r>
              <a:rPr lang="en-GB" sz="1400" b="0" i="0" dirty="0" err="1">
                <a:effectLst/>
              </a:rPr>
              <a:t>ëlindja</a:t>
            </a:r>
            <a:r>
              <a:rPr lang="en-GB" sz="1400" b="0" i="0" dirty="0">
                <a:effectLst/>
              </a:rPr>
              <a:t>/date of birth </a:t>
            </a:r>
            <a:r>
              <a:rPr lang="en-GB" sz="1400" b="0" i="0" dirty="0" err="1">
                <a:effectLst/>
              </a:rPr>
              <a:t>gjinia</a:t>
            </a:r>
            <a:r>
              <a:rPr lang="en-GB" sz="1400" b="0" i="0" dirty="0">
                <a:effectLst/>
              </a:rPr>
              <a:t>/sex</a:t>
            </a:r>
            <a:br>
              <a:rPr lang="en-GB" sz="1400" b="0" i="0" dirty="0">
                <a:effectLst/>
              </a:rPr>
            </a:br>
            <a:r>
              <a:rPr lang="en-GB" sz="1400" b="0" i="0" dirty="0">
                <a:effectLst/>
              </a:rPr>
              <a:t>20-11-1991 M</a:t>
            </a:r>
            <a:br>
              <a:rPr lang="en-GB" sz="1400" b="0" i="0" dirty="0">
                <a:effectLst/>
              </a:rPr>
            </a:br>
            <a:r>
              <a:rPr lang="en-GB" sz="1400" b="0" i="0" dirty="0">
                <a:effectLst/>
              </a:rPr>
              <a:t>data e </a:t>
            </a:r>
            <a:r>
              <a:rPr lang="en-GB" sz="1400" b="0" i="0" dirty="0" err="1">
                <a:effectLst/>
              </a:rPr>
              <a:t>lëshimit</a:t>
            </a:r>
            <a:r>
              <a:rPr lang="en-GB" sz="1400" dirty="0"/>
              <a:t>/date of issue data e </a:t>
            </a:r>
            <a:r>
              <a:rPr lang="en-GB" sz="1400" dirty="0" err="1"/>
              <a:t>skadimit</a:t>
            </a:r>
            <a:r>
              <a:rPr lang="en-GB" sz="1400" dirty="0"/>
              <a:t>/date of expiry</a:t>
            </a:r>
            <a:br>
              <a:rPr lang="en-GB" sz="1400" dirty="0"/>
            </a:br>
            <a:r>
              <a:rPr lang="en-GB" sz="1400" dirty="0"/>
              <a:t>13-04-2019 13-04-2029</a:t>
            </a:r>
            <a:br>
              <a:rPr lang="en-GB" sz="1400" dirty="0"/>
            </a:br>
            <a:r>
              <a:rPr lang="en-GB" sz="1400" dirty="0" err="1"/>
              <a:t>firma</a:t>
            </a:r>
            <a:r>
              <a:rPr lang="en-GB" sz="1400" dirty="0"/>
              <a:t>/signature </a:t>
            </a:r>
            <a:r>
              <a:rPr lang="en-GB" sz="1400" dirty="0" err="1"/>
              <a:t>autoriteti</a:t>
            </a:r>
            <a:r>
              <a:rPr lang="en-GB" sz="1400" dirty="0"/>
              <a:t> </a:t>
            </a:r>
            <a:r>
              <a:rPr lang="en-GB" sz="1400" dirty="0" err="1"/>
              <a:t>l</a:t>
            </a:r>
            <a:r>
              <a:rPr lang="en-GB" sz="1400" b="0" i="0" dirty="0" err="1">
                <a:effectLst/>
              </a:rPr>
              <a:t>ëshues</a:t>
            </a:r>
            <a:r>
              <a:rPr lang="en-GB" sz="1400" b="0" i="0" dirty="0">
                <a:effectLst/>
              </a:rPr>
              <a:t>/authority </a:t>
            </a:r>
            <a:r>
              <a:rPr lang="en-GB" sz="1400" b="0" i="0" dirty="0" err="1">
                <a:effectLst/>
              </a:rPr>
              <a:t>nr.personal</a:t>
            </a:r>
            <a:r>
              <a:rPr lang="en-GB" sz="1400" b="0" i="0" dirty="0">
                <a:effectLst/>
              </a:rPr>
              <a:t>/ personal no.</a:t>
            </a:r>
            <a:br>
              <a:rPr lang="en-GB" sz="1400" b="0" i="0" dirty="0">
                <a:effectLst/>
              </a:rPr>
            </a:br>
            <a:r>
              <a:rPr lang="en-GB" sz="1400" b="0" i="0" dirty="0">
                <a:effectLst/>
              </a:rPr>
              <a:t>MB J11120296E</a:t>
            </a:r>
            <a:endParaRPr lang="en-GB" sz="1400" i="0" dirty="0">
              <a:effectLst/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AAB233E-33B1-413B-A4CA-AD1BA4F60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264"/>
          <a:stretch/>
        </p:blipFill>
        <p:spPr>
          <a:xfrm>
            <a:off x="835322" y="1065641"/>
            <a:ext cx="4747090" cy="276244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872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D453-DA89-4A22-863A-29C1E6AC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Required data</a:t>
            </a:r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56EEB8-3C69-4AE9-BFCD-6FDCE7D8F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661888"/>
              </p:ext>
            </p:extLst>
          </p:nvPr>
        </p:nvGraphicFramePr>
        <p:xfrm>
          <a:off x="5313362" y="585216"/>
          <a:ext cx="4594226" cy="568756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97113">
                  <a:extLst>
                    <a:ext uri="{9D8B030D-6E8A-4147-A177-3AD203B41FA5}">
                      <a16:colId xmlns:a16="http://schemas.microsoft.com/office/drawing/2014/main" val="3728415254"/>
                    </a:ext>
                  </a:extLst>
                </a:gridCol>
                <a:gridCol w="2297113">
                  <a:extLst>
                    <a:ext uri="{9D8B030D-6E8A-4147-A177-3AD203B41FA5}">
                      <a16:colId xmlns:a16="http://schemas.microsoft.com/office/drawing/2014/main" val="2460227402"/>
                    </a:ext>
                  </a:extLst>
                </a:gridCol>
              </a:tblGrid>
              <a:tr h="523749"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Surname </a:t>
                      </a:r>
                      <a:endParaRPr lang="en-GB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Agani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039080"/>
                  </a:ext>
                </a:extLst>
              </a:tr>
              <a:tr h="516382"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Given name</a:t>
                      </a:r>
                      <a:endParaRPr lang="en-GB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Adnan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874204"/>
                  </a:ext>
                </a:extLst>
              </a:tr>
              <a:tr h="516382"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Nationality </a:t>
                      </a:r>
                      <a:endParaRPr lang="en-GB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Albanian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899933"/>
                  </a:ext>
                </a:extLst>
              </a:tr>
              <a:tr h="516382"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Place of birth</a:t>
                      </a:r>
                      <a:endParaRPr lang="en-GB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Bulcar, ALB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929378"/>
                  </a:ext>
                </a:extLst>
              </a:tr>
              <a:tr h="516382"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Date of birth</a:t>
                      </a:r>
                      <a:endParaRPr lang="en-GB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20-11-1991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461937"/>
                  </a:ext>
                </a:extLst>
              </a:tr>
              <a:tr h="516382"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Date of issue</a:t>
                      </a:r>
                      <a:endParaRPr lang="en-GB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13-04-2019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289952"/>
                  </a:ext>
                </a:extLst>
              </a:tr>
              <a:tr h="516382"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Authority</a:t>
                      </a:r>
                      <a:endParaRPr lang="en-GB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MB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878267"/>
                  </a:ext>
                </a:extLst>
              </a:tr>
              <a:tr h="516382"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Card no.</a:t>
                      </a:r>
                      <a:endParaRPr lang="en-GB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367253746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703271"/>
                  </a:ext>
                </a:extLst>
              </a:tr>
              <a:tr h="516382"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Sex</a:t>
                      </a:r>
                      <a:endParaRPr lang="en-GB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M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173899"/>
                  </a:ext>
                </a:extLst>
              </a:tr>
              <a:tr h="516382"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Date of expiry</a:t>
                      </a:r>
                      <a:endParaRPr lang="en-GB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13-04-2029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61685"/>
                  </a:ext>
                </a:extLst>
              </a:tr>
              <a:tr h="516382"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Personal no.</a:t>
                      </a:r>
                      <a:endParaRPr lang="en-GB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/>
                        <a:t>J11120296E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82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444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7BBA-57D0-4E4F-A8CF-749C16F5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22B9E-79FA-4E8F-8B2B-774A18463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Olaf </a:t>
            </a:r>
            <a:r>
              <a:rPr lang="en-GB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Ronneberger</a:t>
            </a: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Philipp Fischer, and Thomas </a:t>
            </a:r>
            <a:r>
              <a:rPr lang="en-GB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Brox</a:t>
            </a: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U-Net: Convolutional Networks for Biomedical Image Segmentation. </a:t>
            </a:r>
            <a:r>
              <a:rPr lang="en-GB" sz="1800" dirty="0">
                <a:solidFill>
                  <a:schemeClr val="accent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https://arxiv.org/pdf/1505.04597.pdf</a:t>
            </a:r>
            <a:endParaRPr lang="en-GB" sz="1800" dirty="0">
              <a:solidFill>
                <a:schemeClr val="accent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Alejandra </a:t>
            </a:r>
            <a:r>
              <a:rPr lang="en-GB" sz="1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Castelblanco</a:t>
            </a:r>
            <a:r>
              <a:rPr lang="en-GB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Jesus </a:t>
            </a:r>
            <a:r>
              <a:rPr lang="en-GB" sz="1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Solano</a:t>
            </a:r>
            <a:r>
              <a:rPr lang="en-GB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Christian Lopez, Esteban Rivera, Lizzy </a:t>
            </a:r>
            <a:r>
              <a:rPr lang="en-GB" sz="1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Tengana</a:t>
            </a:r>
            <a:r>
              <a:rPr lang="en-GB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Martín Ochoa. Machine Learning Techniques for Identity Document Verification in Uncontrolled Environments: A Case Study. </a:t>
            </a:r>
            <a:r>
              <a:rPr lang="en-GB" sz="1800" dirty="0">
                <a:solidFill>
                  <a:schemeClr val="accent2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https://link.springer.com/content/pdf/10.1007%2F978-3-030-49076-8_26.pdf</a:t>
            </a:r>
            <a:r>
              <a:rPr lang="en-GB" sz="1800" dirty="0">
                <a:solidFill>
                  <a:schemeClr val="accent2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1800" dirty="0">
              <a:solidFill>
                <a:schemeClr val="accent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K.B. </a:t>
            </a:r>
            <a:r>
              <a:rPr lang="en-GB" sz="1800" dirty="0" err="1"/>
              <a:t>Bulatov</a:t>
            </a:r>
            <a:r>
              <a:rPr lang="en-GB" sz="1800" dirty="0"/>
              <a:t>, E.V. </a:t>
            </a:r>
            <a:r>
              <a:rPr lang="en-GB" sz="1800" dirty="0" err="1"/>
              <a:t>Emelianova</a:t>
            </a:r>
            <a:r>
              <a:rPr lang="en-GB" sz="1800" dirty="0"/>
              <a:t>, D.V. </a:t>
            </a:r>
            <a:r>
              <a:rPr lang="en-GB" sz="1800" dirty="0" err="1"/>
              <a:t>Tropin</a:t>
            </a:r>
            <a:r>
              <a:rPr lang="en-GB" sz="1800" dirty="0"/>
              <a:t> , N.S. </a:t>
            </a:r>
            <a:r>
              <a:rPr lang="en-GB" sz="1800" dirty="0" err="1"/>
              <a:t>Skoryukina</a:t>
            </a:r>
            <a:r>
              <a:rPr lang="en-GB" sz="1800" dirty="0"/>
              <a:t> , Y.S. </a:t>
            </a:r>
            <a:r>
              <a:rPr lang="en-GB" sz="1800" dirty="0" err="1"/>
              <a:t>Chernyshova</a:t>
            </a:r>
            <a:r>
              <a:rPr lang="en-GB" sz="1800" dirty="0"/>
              <a:t> , A.V. </a:t>
            </a:r>
            <a:r>
              <a:rPr lang="en-GB" sz="1800" dirty="0" err="1"/>
              <a:t>Sheshkus</a:t>
            </a:r>
            <a:r>
              <a:rPr lang="en-GB" sz="1800" dirty="0"/>
              <a:t> , S.A. </a:t>
            </a:r>
            <a:r>
              <a:rPr lang="en-GB" sz="1800" dirty="0" err="1"/>
              <a:t>Usilin</a:t>
            </a:r>
            <a:r>
              <a:rPr lang="en-GB" sz="1800" dirty="0"/>
              <a:t> , Z. Ming, J.-C. </a:t>
            </a:r>
            <a:r>
              <a:rPr lang="en-GB" sz="1800" dirty="0" err="1"/>
              <a:t>Burie</a:t>
            </a:r>
            <a:r>
              <a:rPr lang="en-GB" sz="1800" dirty="0"/>
              <a:t> , M. M. </a:t>
            </a:r>
            <a:r>
              <a:rPr lang="en-GB" sz="1800" dirty="0" err="1"/>
              <a:t>Luqman</a:t>
            </a:r>
            <a:r>
              <a:rPr lang="en-GB" sz="1800" dirty="0"/>
              <a:t>, V.V. </a:t>
            </a:r>
            <a:r>
              <a:rPr lang="en-GB" sz="1800" dirty="0" err="1"/>
              <a:t>Arlazarov</a:t>
            </a:r>
            <a:r>
              <a:rPr lang="en-GB" sz="1800" dirty="0"/>
              <a:t> 1,2MIDV-2020: A Comprehensive Benchmark Dataset for Identity Document Analysis </a:t>
            </a:r>
            <a:r>
              <a:rPr lang="en-GB" sz="1800" u="sng" dirty="0">
                <a:solidFill>
                  <a:schemeClr val="accent2"/>
                </a:solidFill>
              </a:rPr>
              <a:t>https://arxiv.org/ftp/arxiv/papers/2107/2107.00396.pdf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Rodrigo Lara, Andres Valenzuela, Daniel Schulz, Juan Tapia and Christoph Busch. Towards an Efficient Semantic Segmentation Method of ID Cards for Verification Systems. </a:t>
            </a:r>
            <a:r>
              <a:rPr lang="en-GB" sz="1800" dirty="0">
                <a:solidFill>
                  <a:schemeClr val="accent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https://arxiv.org/pdf/2111.12764.pdf</a:t>
            </a:r>
            <a:r>
              <a:rPr lang="en-GB" sz="1800" dirty="0">
                <a:solidFill>
                  <a:schemeClr val="accent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894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0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2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5F9B7-3383-4B21-9E52-DA04CC8F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>
                <a:solidFill>
                  <a:schemeClr val="tx1">
                    <a:alpha val="80000"/>
                  </a:schemeClr>
                </a:solidFill>
              </a:rPr>
              <a:t>Thank you</a:t>
            </a:r>
          </a:p>
        </p:txBody>
      </p:sp>
      <p:cxnSp>
        <p:nvCxnSpPr>
          <p:cNvPr id="30" name="Straight Connector 14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6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46" y="643467"/>
            <a:ext cx="3878105" cy="557106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what, why, who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06336E1-6021-7100-D1D8-7C1EE1A03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0849047"/>
              </p:ext>
            </p:extLst>
          </p:nvPr>
        </p:nvGraphicFramePr>
        <p:xfrm>
          <a:off x="5532121" y="954088"/>
          <a:ext cx="5724144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007E2-5714-4446-92B9-6E50239C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dataset</a:t>
            </a: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70421-2210-4278-A6AF-9C404FA8D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</a:rPr>
              <a:t> Unlike the datasets for cats and dogs or cars the dataset for ID cards are scant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</a:rPr>
              <a:t> MIDV-2020: A Comprehensive Benchmark Dataset for Identity Document Analysis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FF"/>
                </a:solidFill>
              </a:rPr>
              <a:t> Unique text field values and unique artificially generated faces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0A9FE01-2315-471C-A347-179D120E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7205"/>
            <a:ext cx="5455921" cy="34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approaching the Problem</a:t>
            </a:r>
          </a:p>
        </p:txBody>
      </p:sp>
      <p:graphicFrame>
        <p:nvGraphicFramePr>
          <p:cNvPr id="5" name="Content Placeholder 2" descr="SmartArt graphic placeholder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849220"/>
              </p:ext>
            </p:extLst>
          </p:nvPr>
        </p:nvGraphicFramePr>
        <p:xfrm>
          <a:off x="1023938" y="2340864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369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E38BCF6-D504-4397-9838-6B6E483D0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Oval 5">
            <a:extLst>
              <a:ext uri="{FF2B5EF4-FFF2-40B4-BE49-F238E27FC236}">
                <a16:creationId xmlns:a16="http://schemas.microsoft.com/office/drawing/2014/main" id="{A9459DCB-24BA-4C67-A940-FE411D6A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0BE2A6-904F-417A-B4D2-26CADDE5F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995C5F8-2063-4153-A342-9E3F8A26E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85EAEF5-5841-4C8B-A35F-0FE56650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7BD01-DB8C-43FF-9C28-278A4FEA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Example images</a:t>
            </a:r>
          </a:p>
        </p:txBody>
      </p:sp>
      <p:pic>
        <p:nvPicPr>
          <p:cNvPr id="17" name="Content Placeholder 16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D3CC94E5-E052-4342-B482-AA053302E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" r="-2" b="13918"/>
          <a:stretch/>
        </p:blipFill>
        <p:spPr>
          <a:xfrm>
            <a:off x="1" y="-2"/>
            <a:ext cx="2926400" cy="4353381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6160481B-616D-4CA9-9B5E-1BA65B1F5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4" r="6416" b="-3"/>
          <a:stretch/>
        </p:blipFill>
        <p:spPr>
          <a:xfrm rot="5400000">
            <a:off x="2352816" y="738250"/>
            <a:ext cx="4399100" cy="2922602"/>
          </a:xfrm>
          <a:prstGeom prst="rect">
            <a:avLst/>
          </a:prstGeom>
        </p:spPr>
      </p:pic>
      <p:pic>
        <p:nvPicPr>
          <p:cNvPr id="29" name="Picture 28" descr="Letter&#10;&#10;Description automatically generated">
            <a:extLst>
              <a:ext uri="{FF2B5EF4-FFF2-40B4-BE49-F238E27FC236}">
                <a16:creationId xmlns:a16="http://schemas.microsoft.com/office/drawing/2014/main" id="{0047527C-4A99-4971-B3AE-8BCAE762C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84" b="6587"/>
          <a:stretch/>
        </p:blipFill>
        <p:spPr>
          <a:xfrm>
            <a:off x="6174534" y="480"/>
            <a:ext cx="2933994" cy="4398620"/>
          </a:xfrm>
          <a:prstGeom prst="rect">
            <a:avLst/>
          </a:prstGeom>
        </p:spPr>
      </p:pic>
      <p:pic>
        <p:nvPicPr>
          <p:cNvPr id="23" name="Picture 22" descr="A paper with a picture of a person on it&#10;&#10;Description automatically generated with medium confidence">
            <a:extLst>
              <a:ext uri="{FF2B5EF4-FFF2-40B4-BE49-F238E27FC236}">
                <a16:creationId xmlns:a16="http://schemas.microsoft.com/office/drawing/2014/main" id="{3100B7C0-C75E-466F-93F7-851837A220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53" r="-1" b="7898"/>
          <a:stretch/>
        </p:blipFill>
        <p:spPr>
          <a:xfrm>
            <a:off x="9265599" y="10"/>
            <a:ext cx="2930199" cy="4399091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FE92274-4083-4E9C-ADC1-ADF1C55F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3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832D16-7558-4209-B5E6-60CFB7383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0B201792-59B9-4FE8-9B2A-7F7A5AED0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1931C1-E9DE-4D66-831E-9ABDF157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ECB3-C22E-4C8B-BAF3-FF4CF5B40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67D0C5-73F7-42FF-B095-8F1E57AD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96C94-8D80-45E8-AB01-0D29A4B6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spc="200" dirty="0">
                <a:solidFill>
                  <a:srgbClr val="FFFFFF"/>
                </a:solidFill>
              </a:rPr>
              <a:t>Different methods for </a:t>
            </a:r>
            <a:br>
              <a:rPr lang="en-US" sz="3700" spc="200" dirty="0">
                <a:solidFill>
                  <a:srgbClr val="FFFFFF"/>
                </a:solidFill>
              </a:rPr>
            </a:br>
            <a:r>
              <a:rPr lang="en-US" sz="3700" spc="200" dirty="0">
                <a:solidFill>
                  <a:srgbClr val="FFFFFF"/>
                </a:solidFill>
              </a:rPr>
              <a:t>id card localization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1E502E-6BCF-4F8E-A6FA-7FF9B99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691" y="3960124"/>
            <a:ext cx="2926080" cy="181202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17E5BA-9A68-4F5E-8C0E-C94E4402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C73F2-6925-4D25-B019-A2AAF3B3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6037730" y="2302274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99311E-DD6F-4EBD-B452-05F42046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902" y="1200149"/>
            <a:ext cx="3898771" cy="170332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24C92C-BD4D-4E7A-A2A2-38D6CE2C9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, letter, whiteboard&#10;&#10;Description automatically generated">
            <a:extLst>
              <a:ext uri="{FF2B5EF4-FFF2-40B4-BE49-F238E27FC236}">
                <a16:creationId xmlns:a16="http://schemas.microsoft.com/office/drawing/2014/main" id="{6933EC25-58F3-4A44-95FB-B0461BBBF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76" y="640080"/>
            <a:ext cx="2378587" cy="424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3090D-34AB-4106-93F3-BC9CEE78F3F6}"/>
              </a:ext>
            </a:extLst>
          </p:cNvPr>
          <p:cNvSpPr txBox="1"/>
          <p:nvPr/>
        </p:nvSpPr>
        <p:spPr>
          <a:xfrm>
            <a:off x="4409843" y="2965060"/>
            <a:ext cx="320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KEY POINTS EXTRACTION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6184D-14F3-424C-B14D-AB8DA58ED4FE}"/>
              </a:ext>
            </a:extLst>
          </p:cNvPr>
          <p:cNvSpPr txBox="1"/>
          <p:nvPr/>
        </p:nvSpPr>
        <p:spPr>
          <a:xfrm>
            <a:off x="4896500" y="5883698"/>
            <a:ext cx="23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ADJUSTING VERTICES ITERATIVELY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5270C-5563-4B16-88AD-5BCC32C13D64}"/>
              </a:ext>
            </a:extLst>
          </p:cNvPr>
          <p:cNvSpPr txBox="1"/>
          <p:nvPr/>
        </p:nvSpPr>
        <p:spPr>
          <a:xfrm>
            <a:off x="9006840" y="5068669"/>
            <a:ext cx="2139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CONTOUR AND CONTRAST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068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21C7-9159-4895-9D1F-FCEE1FD4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Semantic segmentation</a:t>
            </a:r>
            <a:endParaRPr lang="en-GB" dirty="0"/>
          </a:p>
        </p:txBody>
      </p:sp>
      <p:pic>
        <p:nvPicPr>
          <p:cNvPr id="4" name="Picture 3" descr="A picture containing text, dog, screenshot&#10;&#10;Description automatically generated">
            <a:extLst>
              <a:ext uri="{FF2B5EF4-FFF2-40B4-BE49-F238E27FC236}">
                <a16:creationId xmlns:a16="http://schemas.microsoft.com/office/drawing/2014/main" id="{A5625626-1CA5-46B8-ABCF-4A0C2705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5" y="2084832"/>
            <a:ext cx="10128250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43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F62B-847F-4499-BF07-F207CFCD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IN" sz="4000"/>
              <a:t>UNet</a:t>
            </a:r>
            <a:endParaRPr lang="en-GB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B683DD-1510-ECF6-62A3-CA8F02EFC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Primarily developed for biomedical image segmentation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It can successfully perform semantic segmentation with scant amount of data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ADC242B-8158-49C2-A68D-E85994D1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585217"/>
            <a:ext cx="6909577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0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07E2-5714-4446-92B9-6E50239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 image and its expected output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074BE-BE9F-4B28-B2D2-91ADCE7B704F}"/>
              </a:ext>
            </a:extLst>
          </p:cNvPr>
          <p:cNvSpPr txBox="1"/>
          <p:nvPr/>
        </p:nvSpPr>
        <p:spPr>
          <a:xfrm flipH="1">
            <a:off x="5242000" y="2800029"/>
            <a:ext cx="1488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</a:t>
            </a:r>
            <a:r>
              <a:rPr lang="en-IN" sz="3200" b="1" dirty="0">
                <a:solidFill>
                  <a:schemeClr val="accent1"/>
                </a:solidFill>
              </a:rPr>
              <a:t>UNET</a:t>
            </a:r>
            <a:endParaRPr lang="en-GB" sz="3200" b="1" dirty="0">
              <a:solidFill>
                <a:schemeClr val="accent1"/>
              </a:solidFill>
            </a:endParaRPr>
          </a:p>
        </p:txBody>
      </p:sp>
      <p:pic>
        <p:nvPicPr>
          <p:cNvPr id="18" name="Content Placeholder 17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F991DD90-65C8-46FB-925E-9078885F0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167" y="2046288"/>
            <a:ext cx="2257242" cy="4012876"/>
          </a:xfr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BC3FBC91-B6AC-40C3-8948-0EECEFC5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683" y="2046287"/>
            <a:ext cx="2262782" cy="4022726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37F90B73-2C7D-4876-A7E0-77EC3AFED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389" y="2838449"/>
            <a:ext cx="1695990" cy="169599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45D55313-7E06-43F3-98E1-E92837ED2C14}"/>
              </a:ext>
            </a:extLst>
          </p:cNvPr>
          <p:cNvSpPr/>
          <p:nvPr/>
        </p:nvSpPr>
        <p:spPr>
          <a:xfrm>
            <a:off x="2734295" y="3361944"/>
            <a:ext cx="879468" cy="39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EC4BCAF-E47F-4BCA-9733-B0AD87609269}"/>
              </a:ext>
            </a:extLst>
          </p:cNvPr>
          <p:cNvSpPr/>
          <p:nvPr/>
        </p:nvSpPr>
        <p:spPr>
          <a:xfrm>
            <a:off x="8537725" y="3360860"/>
            <a:ext cx="879468" cy="39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4E6F5A0-D16C-44D4-8B64-1F6F3981A8B7}"/>
              </a:ext>
            </a:extLst>
          </p:cNvPr>
          <p:cNvSpPr/>
          <p:nvPr/>
        </p:nvSpPr>
        <p:spPr>
          <a:xfrm>
            <a:off x="5601516" y="3366516"/>
            <a:ext cx="879468" cy="39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6F1D3B-3C42-444B-AA83-C6C3F4F8CF5B}"/>
                  </a:ext>
                </a:extLst>
              </p:cNvPr>
              <p:cNvSpPr txBox="1"/>
              <p:nvPr/>
            </p:nvSpPr>
            <p:spPr>
              <a:xfrm>
                <a:off x="4365847" y="4572858"/>
                <a:ext cx="1101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572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572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6F1D3B-3C42-444B-AA83-C6C3F4F8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47" y="4572858"/>
                <a:ext cx="1101264" cy="276999"/>
              </a:xfrm>
              <a:prstGeom prst="rect">
                <a:avLst/>
              </a:prstGeom>
              <a:blipFill>
                <a:blip r:embed="rId7"/>
                <a:stretch>
                  <a:fillRect l="-4420" r="-442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B3390A-0651-46CD-B805-68D5F63B38DF}"/>
                  </a:ext>
                </a:extLst>
              </p:cNvPr>
              <p:cNvSpPr txBox="1"/>
              <p:nvPr/>
            </p:nvSpPr>
            <p:spPr>
              <a:xfrm>
                <a:off x="6615389" y="4572858"/>
                <a:ext cx="1101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388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388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B3390A-0651-46CD-B805-68D5F63B3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389" y="4572858"/>
                <a:ext cx="1101264" cy="276999"/>
              </a:xfrm>
              <a:prstGeom prst="rect">
                <a:avLst/>
              </a:prstGeom>
              <a:blipFill>
                <a:blip r:embed="rId8"/>
                <a:stretch>
                  <a:fillRect l="-3867" r="-442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1BCC62-87E2-47ED-B260-CCCD7F126D8F}"/>
                  </a:ext>
                </a:extLst>
              </p:cNvPr>
              <p:cNvSpPr txBox="1"/>
              <p:nvPr/>
            </p:nvSpPr>
            <p:spPr>
              <a:xfrm>
                <a:off x="8201162" y="5792013"/>
                <a:ext cx="13577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2268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4032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1BCC62-87E2-47ED-B260-CCCD7F126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162" y="5792013"/>
                <a:ext cx="1357744" cy="276999"/>
              </a:xfrm>
              <a:prstGeom prst="rect">
                <a:avLst/>
              </a:prstGeom>
              <a:blipFill>
                <a:blip r:embed="rId9"/>
                <a:stretch>
                  <a:fillRect l="-3139" r="-3587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1D6798-2C3F-492A-B1A3-5D30916606D5}"/>
                  </a:ext>
                </a:extLst>
              </p:cNvPr>
              <p:cNvSpPr txBox="1"/>
              <p:nvPr/>
            </p:nvSpPr>
            <p:spPr>
              <a:xfrm>
                <a:off x="2563512" y="5792013"/>
                <a:ext cx="13577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2268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4032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1D6798-2C3F-492A-B1A3-5D3091660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512" y="5792013"/>
                <a:ext cx="1357744" cy="276999"/>
              </a:xfrm>
              <a:prstGeom prst="rect">
                <a:avLst/>
              </a:prstGeom>
              <a:blipFill>
                <a:blip r:embed="rId10"/>
                <a:stretch>
                  <a:fillRect l="-3604" r="-3604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F7805E10-8A7A-4467-A18D-6D664DB1B9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6606" y="2800029"/>
            <a:ext cx="1715199" cy="171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135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4876</TotalTime>
  <Words>553</Words>
  <Application>Microsoft Office PowerPoint</Application>
  <PresentationFormat>Widescreen</PresentationFormat>
  <Paragraphs>72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Tw Cen MT</vt:lpstr>
      <vt:lpstr>Tw Cen MT Condensed</vt:lpstr>
      <vt:lpstr>Wingdings 3</vt:lpstr>
      <vt:lpstr>Integral</vt:lpstr>
      <vt:lpstr>SEGMENTATION AND RECOGNITION OF INFORMATION PRINTED ON ID CARDS</vt:lpstr>
      <vt:lpstr>what, why, who</vt:lpstr>
      <vt:lpstr>dataset</vt:lpstr>
      <vt:lpstr>approaching the Problem</vt:lpstr>
      <vt:lpstr>Example images</vt:lpstr>
      <vt:lpstr>Different methods for  id card localization</vt:lpstr>
      <vt:lpstr>Semantic segmentation</vt:lpstr>
      <vt:lpstr>UNet</vt:lpstr>
      <vt:lpstr>Query image and its expected output</vt:lpstr>
      <vt:lpstr>Intersection over union</vt:lpstr>
      <vt:lpstr>Corner detection</vt:lpstr>
      <vt:lpstr>PERSPECTIVE TRANSFORMATION</vt:lpstr>
      <vt:lpstr>Tesseract Ocr</vt:lpstr>
      <vt:lpstr>Sub-processes to perform ocr</vt:lpstr>
      <vt:lpstr>Final results</vt:lpstr>
      <vt:lpstr>Required data</vt:lpstr>
      <vt:lpstr>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AND RECOGNITION OF INFORMATION PRINTED ON ID CARDS</dc:title>
  <dc:creator>Madhana Gopalapuram Ramesh Rathish (STUD)</dc:creator>
  <cp:lastModifiedBy>Madhana Gopalapuram Ramesh Rathish (STUD)</cp:lastModifiedBy>
  <cp:revision>43</cp:revision>
  <dcterms:created xsi:type="dcterms:W3CDTF">2022-03-22T23:08:32Z</dcterms:created>
  <dcterms:modified xsi:type="dcterms:W3CDTF">2022-04-08T07:47:22Z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